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7"/>
  </p:notesMasterIdLst>
  <p:sldIdLst>
    <p:sldId id="557" r:id="rId3"/>
    <p:sldId id="573" r:id="rId4"/>
    <p:sldId id="585" r:id="rId5"/>
    <p:sldId id="271" r:id="rId6"/>
    <p:sldId id="260" r:id="rId7"/>
    <p:sldId id="261" r:id="rId8"/>
    <p:sldId id="593" r:id="rId9"/>
    <p:sldId id="594" r:id="rId10"/>
    <p:sldId id="574" r:id="rId11"/>
    <p:sldId id="592" r:id="rId12"/>
    <p:sldId id="589" r:id="rId13"/>
    <p:sldId id="548" r:id="rId14"/>
    <p:sldId id="549" r:id="rId15"/>
    <p:sldId id="550" r:id="rId16"/>
    <p:sldId id="551" r:id="rId17"/>
    <p:sldId id="552" r:id="rId18"/>
    <p:sldId id="556" r:id="rId19"/>
    <p:sldId id="601" r:id="rId20"/>
    <p:sldId id="566" r:id="rId21"/>
    <p:sldId id="588" r:id="rId22"/>
    <p:sldId id="559" r:id="rId23"/>
    <p:sldId id="560" r:id="rId24"/>
    <p:sldId id="561" r:id="rId25"/>
    <p:sldId id="562" r:id="rId26"/>
    <p:sldId id="563" r:id="rId27"/>
    <p:sldId id="565" r:id="rId28"/>
    <p:sldId id="269" r:id="rId29"/>
    <p:sldId id="572" r:id="rId30"/>
    <p:sldId id="568" r:id="rId31"/>
    <p:sldId id="586" r:id="rId32"/>
    <p:sldId id="595" r:id="rId33"/>
    <p:sldId id="598" r:id="rId34"/>
    <p:sldId id="600" r:id="rId35"/>
    <p:sldId id="604" r:id="rId36"/>
    <p:sldId id="591" r:id="rId37"/>
    <p:sldId id="602" r:id="rId38"/>
    <p:sldId id="599" r:id="rId39"/>
    <p:sldId id="587" r:id="rId40"/>
    <p:sldId id="584" r:id="rId41"/>
    <p:sldId id="590" r:id="rId42"/>
    <p:sldId id="583" r:id="rId43"/>
    <p:sldId id="581" r:id="rId44"/>
    <p:sldId id="582" r:id="rId45"/>
    <p:sldId id="544" r:id="rId46"/>
  </p:sldIdLst>
  <p:sldSz cx="12192000" cy="6858000"/>
  <p:notesSz cx="6858000" cy="9144000"/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C6E"/>
    <a:srgbClr val="0D3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440" autoAdjust="0"/>
  </p:normalViewPr>
  <p:slideViewPr>
    <p:cSldViewPr snapToGrid="0">
      <p:cViewPr varScale="1">
        <p:scale>
          <a:sx n="102" d="100"/>
          <a:sy n="102" d="100"/>
        </p:scale>
        <p:origin x="952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8T20:06:36.89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8T19:42:29.5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8T19:45:49.2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8T19:45:52.6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11:09:10.0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248 0 24575,'-29'43'0,"3"-4"0,24-24 0,-5 15 0,0 10 0,1 14 0,-3 2 0,4-4 0,-3-12 0,1-5 0,-2-10 0,4-6 0,0-4 0,2-1 0,-1-3 0,1 4 0,-1-4 0,4 5 0,-4 1 0,3-3 0,0 3 0,1-4 0,-2 3 0,1-3 0,-3 2 0,-10 16 0,-5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11:09:11.1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 0 24575,'0'40'0,"0"-5"0,0-17 0,0 7 0,0 3 0,0 7 0,0 2 0,0-1 0,0 5 0,0-7 0,0 3 0,0-6 0,0-4 0,0-1 0,0-6 0,0 0 0,0-3 0,0-3 0,0-1 0,-2-6 0,-5-28 0,4 10 0,-3-31 0,6 14 0,0-8 0,0-5 0,2-13 0,18-19 0,6-16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37259-03CD-468D-9D9C-9C6A16046984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C4ED9-5803-48B6-B22A-141CE693F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44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C4ED9-5803-48B6-B22A-141CE693FD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20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4805-8B88-A744-950E-5597FE933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E14A5-A668-A34B-9EED-E34992FB4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7E4D0-DCF9-AB42-AD5B-278D35D40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816-A598-C843-859D-1D13E4EF2D5F}" type="datetimeFigureOut">
              <a:rPr lang="en-EG" smtClean="0"/>
              <a:t>30/09/2022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56220-8E04-504F-B757-D13682BA0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BD4F5-4F54-414C-B76F-5F4EF716A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97DDE-C286-3D41-95ED-B348CAB74C0B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45401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3F72-CD7B-BD44-B9DF-EF650298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A15B89-B279-3B47-A0C2-82B836C79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9C55C-722C-2349-BAE1-BCA5CAD45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816-A598-C843-859D-1D13E4EF2D5F}" type="datetimeFigureOut">
              <a:rPr lang="en-EG" smtClean="0"/>
              <a:t>30/09/2022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97B1-1858-3F48-8179-97A7DAF33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F2588-4A34-C04B-BE5F-16288011A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97DDE-C286-3D41-95ED-B348CAB74C0B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80488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B12C30-ED11-4A49-9F9F-37E851905A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90E04-2E9F-6148-82B3-1C18AF4BF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87C84-9833-BE4F-8B04-4FC3B5FBC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816-A598-C843-859D-1D13E4EF2D5F}" type="datetimeFigureOut">
              <a:rPr lang="en-EG" smtClean="0"/>
              <a:t>30/09/2022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6B9FE-AA5E-EE49-BB52-95974CC38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EA702-3C78-3B4D-8465-EA2BF84F2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97DDE-C286-3D41-95ED-B348CAB74C0B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357550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13571" y="2539584"/>
            <a:ext cx="1753480" cy="1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43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13571" y="2539584"/>
            <a:ext cx="1753480" cy="1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66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5" y="1016"/>
            <a:ext cx="12188387" cy="6855968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9504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4" y="43342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11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2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738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13" y="1019"/>
            <a:ext cx="12188383" cy="6855964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8266" y="3787856"/>
            <a:ext cx="512411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62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9"/>
            <a:ext cx="12188383" cy="6855964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3085" y="3748612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7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FE04E-1BE5-5044-A441-C53F210FF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0B0FB-6967-6945-9CD8-E27F038BE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27785-B4D0-9542-AEE7-3E0082A0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816-A598-C843-859D-1D13E4EF2D5F}" type="datetimeFigureOut">
              <a:rPr lang="en-EG" smtClean="0"/>
              <a:t>30/09/2022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1D25B-BFC4-DF44-B40C-B0241E50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0848E-A0C1-1A41-AC28-26751D928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97DDE-C286-3D41-95ED-B348CAB74C0B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454501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8"/>
            <a:ext cx="12188385" cy="6855967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719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36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5" cy="6855967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083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7"/>
            <a:ext cx="12188385" cy="6855967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78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9402" y="3097907"/>
            <a:ext cx="5998164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869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3" cy="6855964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689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587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1935" y="3101613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942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260" y="1017"/>
            <a:ext cx="12188385" cy="6855967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0533" y="2955008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058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681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9800" y="43215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8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B4DCA-841D-3E4C-A7EA-3D45546C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38814-CA01-2945-BA7D-BE44F778F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A8879-E018-6A41-B1EE-F18F6DB05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816-A598-C843-859D-1D13E4EF2D5F}" type="datetimeFigureOut">
              <a:rPr lang="en-EG" smtClean="0"/>
              <a:t>30/09/2022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70C63-CF37-7D48-83F0-DEC69BEB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A1C3C-36AD-CE40-9CC7-B06C7D4E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97DDE-C286-3D41-95ED-B348CAB74C0B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3430960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7" y="1016"/>
            <a:ext cx="12188388" cy="6855968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93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712" y="1018"/>
            <a:ext cx="12188385" cy="6855967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4" y="43342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524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5627" y="4181809"/>
            <a:ext cx="5651940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197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6727" y="4334210"/>
            <a:ext cx="574084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058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712" y="1018"/>
            <a:ext cx="12188385" cy="6855967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104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371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8117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551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3" cy="6855964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689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678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8"/>
            <a:ext cx="12188385" cy="6855967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1533" y="3048779"/>
            <a:ext cx="498061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002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4" y="1018"/>
            <a:ext cx="12188385" cy="6855967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1265" y="2953746"/>
            <a:ext cx="390944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15B2-DD32-3B4C-8F7A-00BD0FDFB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C9439-FA28-F949-9077-2EBA3D8AAA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438CD-A3FA-9C4F-B010-604EF4A60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A33A8-DB5A-BB49-9AD7-DC7BAD8E3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816-A598-C843-859D-1D13E4EF2D5F}" type="datetimeFigureOut">
              <a:rPr lang="en-EG" smtClean="0"/>
              <a:t>30/09/2022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3B9F-128A-4646-BA08-EF8910CC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89284-E068-1F4E-BCC3-8BAF13503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97DDE-C286-3D41-95ED-B348CAB74C0B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8749328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4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382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0" y="4338444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259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260" y="1018"/>
            <a:ext cx="12188385" cy="6855967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206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12" y="1017"/>
            <a:ext cx="12188385" cy="6855967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393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07" y="1017"/>
            <a:ext cx="12188384" cy="6855967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668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849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10" y="1018"/>
            <a:ext cx="12188380" cy="6855964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14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949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673230" y="3097907"/>
            <a:ext cx="5516961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681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67200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740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1017"/>
            <a:ext cx="12188384" cy="6855967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7861" y="3048779"/>
            <a:ext cx="5639607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441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807" y="1017"/>
            <a:ext cx="12188384" cy="6855967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80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3999-B60E-9043-A377-84E4A9E57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1C1D9-6DFE-8149-BD55-D044A4D49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094AD-7BEB-474F-B03A-AAA7E55EC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5A3DC5-8BF5-5849-8989-48BB64F6AC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6202BA-26A3-B244-A061-00673E332E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31188A-9A2F-784F-AA4B-76369910F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816-A598-C843-859D-1D13E4EF2D5F}" type="datetimeFigureOut">
              <a:rPr lang="en-EG" smtClean="0"/>
              <a:t>30/09/2022</a:t>
            </a:fld>
            <a:endParaRPr lang="en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8EC26A-92B6-C643-B55A-52D06E35E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8D4DDE-B418-FC41-992E-C108DA7D3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97DDE-C286-3D41-95ED-B348CAB74C0B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8391719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700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212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873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251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319" y="3048779"/>
            <a:ext cx="5499405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589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659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940" y="3048779"/>
            <a:ext cx="5499405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927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429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860" y="3048779"/>
            <a:ext cx="5614207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022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452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5835" y="4181809"/>
            <a:ext cx="5401731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732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5834" y="4334210"/>
            <a:ext cx="54017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29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D371-09BD-DC42-80B8-32BA9634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62C426-3C81-D048-BF18-1058B7653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816-A598-C843-859D-1D13E4EF2D5F}" type="datetimeFigureOut">
              <a:rPr lang="en-EG" smtClean="0"/>
              <a:t>30/09/2022</a:t>
            </a:fld>
            <a:endParaRPr lang="en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1624D9-1780-5E41-A154-D2A443813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F7F01-253A-1B4A-8387-6FDD5EF9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97DDE-C286-3D41-95ED-B348CAB74C0B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9673751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668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46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14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287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4069" y="1130937"/>
            <a:ext cx="3604236" cy="48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929" y="3747514"/>
            <a:ext cx="5507572" cy="673149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641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43643" y="1143059"/>
            <a:ext cx="3570709" cy="477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9" y="3774168"/>
            <a:ext cx="5507572" cy="92674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708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9949" y="1148673"/>
            <a:ext cx="3590920" cy="478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929" y="3747514"/>
            <a:ext cx="5507572" cy="673149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27801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6774" y="1141612"/>
            <a:ext cx="3571793" cy="47726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9" y="3774168"/>
            <a:ext cx="5507572" cy="92674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393880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4" y="274638"/>
            <a:ext cx="8718551" cy="8899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49A1-5F1E-46AF-B2D2-1EF96E1FBA09}" type="datetime3">
              <a:rPr lang="en-US" smtClean="0"/>
              <a:t>30 September 2022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4" y="1164610"/>
            <a:ext cx="11523133" cy="48043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136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9C8D6D-5858-4696-A803-1FF73DB5B0AE}" type="datetime3">
              <a:rPr lang="en-US" smtClean="0"/>
              <a:t>30 September 2022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239934" y="1164168"/>
            <a:ext cx="5617633" cy="480483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334434" y="1164168"/>
            <a:ext cx="5617633" cy="4804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293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065BE10-5C00-406B-9C0D-F8B9F38E5BA7}" type="datetime3">
              <a:rPr lang="en-US" smtClean="0"/>
              <a:t>30 September 2022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6239934" y="1168400"/>
            <a:ext cx="5617633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34434" y="1164168"/>
            <a:ext cx="5617633" cy="4804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361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4615" y="1110767"/>
            <a:ext cx="3667807" cy="498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60" y="3276600"/>
            <a:ext cx="4378689" cy="13208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32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DE6B67F-6E29-4918-B586-A5AEC91349BF}" type="datetime3">
              <a:rPr lang="en-US" smtClean="0"/>
              <a:t>30 September 2022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947834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329790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5602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F400A9-D0CA-4E4F-A337-103C80E68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816-A598-C843-859D-1D13E4EF2D5F}" type="datetimeFigureOut">
              <a:rPr lang="en-EG" smtClean="0"/>
              <a:t>30/09/2022</a:t>
            </a:fld>
            <a:endParaRPr lang="en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18D0C-5128-2D4D-907D-AE560B28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32633-BC57-B54B-A12A-2F2319D8D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97DDE-C286-3D41-95ED-B348CAB74C0B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9950167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38DEC7F-4405-4D28-BBD3-8F90A9283A11}" type="datetime3">
              <a:rPr lang="en-US" smtClean="0"/>
              <a:t>30 September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705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53323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9607" y="1092083"/>
            <a:ext cx="3011261" cy="4056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956961-8BFA-49F4-831E-C394D39C9466}" type="datetime3">
              <a:rPr lang="en-US" smtClean="0"/>
              <a:t>30 September 2022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5763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53074" y="1092141"/>
            <a:ext cx="3011217" cy="40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3760A8-90FA-4BCA-BDD3-1A9219C64E5F}" type="datetime3">
              <a:rPr lang="en-US" smtClean="0"/>
              <a:t>30 September 2022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27546132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66" y="2573523"/>
            <a:ext cx="5905500" cy="1400512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574D69-A353-45D8-AE64-33680249D2B2}" type="datetime3">
              <a:rPr lang="en-US" smtClean="0"/>
              <a:t>30 September 2022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24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66" y="2573523"/>
            <a:ext cx="5905501" cy="1400512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F7810D-10E9-4911-A7EA-288676CF347C}" type="datetime3">
              <a:rPr lang="en-US" smtClean="0"/>
              <a:t>30 September 2022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4851973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2144535" y="355601"/>
            <a:ext cx="7902932" cy="59271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9ADA21-7AAB-493C-8667-F40521522307}" type="datetime3">
              <a:rPr lang="en-US" smtClean="0"/>
              <a:t>30 September 2022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855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096434" y="355200"/>
            <a:ext cx="9999135" cy="5624513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2C19DE-862D-4F1D-8CCA-7702C8579CCE}" type="datetime3">
              <a:rPr lang="en-US" smtClean="0"/>
              <a:t>30 September 2022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92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59349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AD1E0-8D0E-0042-914F-BB7B4A63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C09BE-CE9C-9841-84D1-CC27DA8DF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FAF7D-E316-1E4C-95F7-1AE9FCDCF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2B953-ABA0-E649-9C1B-B5EF0019F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816-A598-C843-859D-1D13E4EF2D5F}" type="datetimeFigureOut">
              <a:rPr lang="en-EG" smtClean="0"/>
              <a:t>30/09/2022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4C229-CDD1-0647-BF93-B4FEEA2A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607E0-417F-8846-8842-AFA962A44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97DDE-C286-3D41-95ED-B348CAB74C0B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40938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A2B69-B455-7943-A470-2CF1BFB78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DFC48B-2289-6648-9F9E-91822D319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CA9A0-F47A-1549-A381-CD4F5DE0C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BE88F-ADD5-E24E-9662-9377FFE3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B816-A598-C843-859D-1D13E4EF2D5F}" type="datetimeFigureOut">
              <a:rPr lang="en-EG" smtClean="0"/>
              <a:t>30/09/2022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C8031-DEC6-C242-94BE-6E3150D3F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E66DE-6398-0B40-A093-E22E70B3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97DDE-C286-3D41-95ED-B348CAB74C0B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515563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66" Type="http://schemas.openxmlformats.org/officeDocument/2006/relationships/slideLayout" Target="../slideLayouts/slideLayout77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985336-5EFD-A847-B465-080C16393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193F9-5316-9348-AF55-65E2E17CB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3B74B-536F-504D-B075-4CC47301D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CB816-A598-C843-859D-1D13E4EF2D5F}" type="datetimeFigureOut">
              <a:rPr lang="en-EG" smtClean="0"/>
              <a:t>30/09/2022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3FCC9-BA22-0049-95C9-EDF5142624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0557A-120A-C948-A866-7A36598CE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97DDE-C286-3D41-95ED-B348CAB74C0B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05141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433" y="274638"/>
            <a:ext cx="11514035" cy="8899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33" y="1164610"/>
            <a:ext cx="7848600" cy="48043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820394" y="6284182"/>
            <a:ext cx="551213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67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37860" y="6282799"/>
            <a:ext cx="2783840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1067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183033" y="6282799"/>
            <a:ext cx="2844800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1067" smtClean="0"/>
            </a:lvl1pPr>
          </a:lstStyle>
          <a:p>
            <a:fld id="{3517B9DB-E21A-43F5-96B6-38FE528AD96E}" type="datetime3">
              <a:rPr lang="en-US" smtClean="0"/>
              <a:t>30 September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8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</p:sldLayoutIdLst>
  <p:hf sldNum="0" hdr="0" ftr="0" dt="0"/>
  <p:txStyles>
    <p:titleStyle>
      <a:lvl1pPr algn="l" defTabSz="1219170" rtl="0" eaLnBrk="1" latinLnBrk="0" hangingPunct="1">
        <a:lnSpc>
          <a:spcPct val="8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84146" indent="-184146" algn="l" defTabSz="1219170" rtl="0" eaLnBrk="1" latinLnBrk="0" hangingPunct="1">
        <a:spcBef>
          <a:spcPts val="0"/>
        </a:spcBef>
        <a:spcAft>
          <a:spcPts val="800"/>
        </a:spcAft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463539" indent="-196846" algn="l" defTabSz="1219170" rtl="0" eaLnBrk="1" latinLnBrk="0" hangingPunct="1"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defRPr sz="1867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514338" indent="194728" algn="l" defTabSz="1219170" rtl="0" eaLnBrk="1" latinLnBrk="0" hangingPunct="1"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defRPr sz="1867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956709" indent="-201079" algn="l" defTabSz="121917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170" indent="-215895" algn="l" defTabSz="121917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9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3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fi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customXml" Target="../ink/ink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4.xml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104.jpeg"/><Relationship Id="rId7" Type="http://schemas.openxmlformats.org/officeDocument/2006/relationships/customXml" Target="../ink/ink6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customXml" Target="../ink/ink5.xml"/><Relationship Id="rId4" Type="http://schemas.openxmlformats.org/officeDocument/2006/relationships/image" Target="../media/image10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58A3D-CF28-BC42-9FF0-92A1000BC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2183" y="4831939"/>
            <a:ext cx="5286104" cy="783773"/>
          </a:xfrm>
          <a:noFill/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By: Omar Mohy – A’isha Ahmad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Supervised By: Dr. Ali Wagdy</a:t>
            </a:r>
          </a:p>
          <a:p>
            <a:endParaRPr lang="en-EG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D8253-EFF0-7092-DA00-07D61B4C55AF}"/>
              </a:ext>
            </a:extLst>
          </p:cNvPr>
          <p:cNvSpPr txBox="1">
            <a:spLocks/>
          </p:cNvSpPr>
          <p:nvPr/>
        </p:nvSpPr>
        <p:spPr>
          <a:xfrm>
            <a:off x="592183" y="3801291"/>
            <a:ext cx="5103223" cy="54732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400" b="1" dirty="0">
                <a:solidFill>
                  <a:schemeClr val="bg1"/>
                </a:solidFill>
              </a:rPr>
              <a:t>Movie Recommender System</a:t>
            </a:r>
          </a:p>
          <a:p>
            <a:endParaRPr lang="en-EG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7B2894E-2F5C-53F2-4C53-816D2B1B3798}"/>
                  </a:ext>
                </a:extLst>
              </p14:cNvPr>
              <p14:cNvContentPartPr/>
              <p14:nvPr/>
            </p14:nvContentPartPr>
            <p14:xfrm>
              <a:off x="3979491" y="297790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7B2894E-2F5C-53F2-4C53-816D2B1B37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5491" y="2869903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6FDF077-6541-0E9D-347B-D4F87BEA68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0" t="20782" r="10122" b="17523"/>
          <a:stretch/>
        </p:blipFill>
        <p:spPr>
          <a:xfrm>
            <a:off x="0" y="3056"/>
            <a:ext cx="12307468" cy="68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83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A84E-89F3-9D49-ABEB-8B5DC5B15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Matrix Factorization Techniques:</a:t>
            </a:r>
            <a:endParaRPr lang="en-EG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A518D-1428-754A-8609-4B0424D11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81084"/>
            <a:ext cx="10058400" cy="269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41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2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Freeform: Shape 3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3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313EF-1E6F-E046-81D7-BBA182A56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b="1" i="1" dirty="0">
                <a:solidFill>
                  <a:srgbClr val="F5CC6E"/>
                </a:solidFill>
              </a:rPr>
              <a:t>Related Work</a:t>
            </a:r>
          </a:p>
        </p:txBody>
      </p:sp>
      <p:sp>
        <p:nvSpPr>
          <p:cNvPr id="37" name="Freeform: Shape 3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0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DFD2B5-E66D-4E89-9236-AF0CD3494244}"/>
              </a:ext>
            </a:extLst>
          </p:cNvPr>
          <p:cNvSpPr/>
          <p:nvPr/>
        </p:nvSpPr>
        <p:spPr>
          <a:xfrm>
            <a:off x="10926618" y="5745017"/>
            <a:ext cx="1025237" cy="98829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38B89-15BC-4FAA-B4F1-818B9C881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1" y="150351"/>
            <a:ext cx="6800850" cy="43719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A73B6E-B287-48EB-8CE8-E9CD513E0FCF}"/>
              </a:ext>
            </a:extLst>
          </p:cNvPr>
          <p:cNvSpPr txBox="1">
            <a:spLocks/>
          </p:cNvSpPr>
          <p:nvPr/>
        </p:nvSpPr>
        <p:spPr>
          <a:xfrm>
            <a:off x="578956" y="461069"/>
            <a:ext cx="11514035" cy="88997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12191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FF0000"/>
                </a:solidFill>
                <a:latin typeface="+mj-lt"/>
              </a:rPr>
              <a:t>Types of Recommender Systems: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9212A-B272-44C2-A3A6-9D3FF5F78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355" y="1351041"/>
            <a:ext cx="4917072" cy="459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DFD2B5-E66D-4E89-9236-AF0CD3494244}"/>
              </a:ext>
            </a:extLst>
          </p:cNvPr>
          <p:cNvSpPr/>
          <p:nvPr/>
        </p:nvSpPr>
        <p:spPr>
          <a:xfrm>
            <a:off x="10926618" y="5745017"/>
            <a:ext cx="1025237" cy="98829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32E1A-8ABB-48DB-8B63-F206509DE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7" y="200815"/>
            <a:ext cx="11813405" cy="645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65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DFD2B5-E66D-4E89-9236-AF0CD3494244}"/>
              </a:ext>
            </a:extLst>
          </p:cNvPr>
          <p:cNvSpPr/>
          <p:nvPr/>
        </p:nvSpPr>
        <p:spPr>
          <a:xfrm>
            <a:off x="10926618" y="5745017"/>
            <a:ext cx="1025237" cy="98829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BE483-3284-42F0-ACE6-E776B6236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72" y="381740"/>
            <a:ext cx="11060810" cy="603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04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DFD2B5-E66D-4E89-9236-AF0CD3494244}"/>
              </a:ext>
            </a:extLst>
          </p:cNvPr>
          <p:cNvSpPr/>
          <p:nvPr/>
        </p:nvSpPr>
        <p:spPr>
          <a:xfrm>
            <a:off x="10926618" y="5745017"/>
            <a:ext cx="1025237" cy="98829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C879C-DFCB-40FF-B9F4-E195404F5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73" y="375590"/>
            <a:ext cx="11181472" cy="589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86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DFD2B5-E66D-4E89-9236-AF0CD3494244}"/>
              </a:ext>
            </a:extLst>
          </p:cNvPr>
          <p:cNvSpPr/>
          <p:nvPr/>
        </p:nvSpPr>
        <p:spPr>
          <a:xfrm>
            <a:off x="10953251" y="5733539"/>
            <a:ext cx="1025237" cy="98829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solidFill>
                <a:srgbClr val="34342B"/>
              </a:solidFill>
              <a:latin typeface="Vodafone Rg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D875D-4B34-4A3D-835A-918BC6CC8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2" t="25441" r="35035" b="5605"/>
          <a:stretch/>
        </p:blipFill>
        <p:spPr>
          <a:xfrm>
            <a:off x="6378912" y="2514037"/>
            <a:ext cx="5469556" cy="32195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917FCC6-19D3-3E47-8B7C-F059ADF6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32" y="532042"/>
            <a:ext cx="11514035" cy="889972"/>
          </a:xfrm>
        </p:spPr>
        <p:txBody>
          <a:bodyPr/>
          <a:lstStyle/>
          <a:p>
            <a:r>
              <a:rPr lang="en-US" sz="4400" dirty="0">
                <a:solidFill>
                  <a:srgbClr val="FF0000"/>
                </a:solidFill>
                <a:latin typeface="+mj-lt"/>
              </a:rPr>
              <a:t>Collaborative Filtering:</a:t>
            </a:r>
            <a:br>
              <a:rPr lang="en-US" sz="4400" dirty="0">
                <a:solidFill>
                  <a:srgbClr val="FF0000"/>
                </a:solidFill>
                <a:latin typeface="+mj-lt"/>
              </a:rPr>
            </a:br>
            <a:endParaRPr lang="en-EG" sz="44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A42AA-40B5-5F4B-8D74-F9431B35C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0" t="19501" r="36120" b="12618"/>
          <a:stretch/>
        </p:blipFill>
        <p:spPr>
          <a:xfrm>
            <a:off x="343532" y="2222703"/>
            <a:ext cx="5636453" cy="38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66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818A90-1665-48BB-8625-C2FAB0E494AB}"/>
              </a:ext>
            </a:extLst>
          </p:cNvPr>
          <p:cNvSpPr/>
          <p:nvPr/>
        </p:nvSpPr>
        <p:spPr>
          <a:xfrm>
            <a:off x="11028218" y="5791199"/>
            <a:ext cx="1025237" cy="98829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33BD0-9310-420C-A1C2-52A4E0AA70B6}"/>
              </a:ext>
            </a:extLst>
          </p:cNvPr>
          <p:cNvSpPr txBox="1">
            <a:spLocks/>
          </p:cNvSpPr>
          <p:nvPr/>
        </p:nvSpPr>
        <p:spPr>
          <a:xfrm>
            <a:off x="641532" y="267044"/>
            <a:ext cx="10515600" cy="673989"/>
          </a:xfrm>
          <a:prstGeom prst="rect">
            <a:avLst/>
          </a:prstGeom>
        </p:spPr>
        <p:txBody>
          <a:bodyPr/>
          <a:lstStyle>
            <a:lvl1pPr algn="l" defTabSz="12191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US" sz="3500" dirty="0">
                <a:solidFill>
                  <a:srgbClr val="FF0000"/>
                </a:solidFill>
              </a:rPr>
              <a:t>Neighborhood Models:</a:t>
            </a:r>
            <a:endParaRPr lang="en-EG" sz="35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7AB87-1B95-4CB6-B5A0-041BF38A6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5" y="1956592"/>
            <a:ext cx="6634068" cy="3396643"/>
          </a:xfrm>
          <a:prstGeom prst="rect">
            <a:avLst/>
          </a:prstGeom>
        </p:spPr>
      </p:pic>
      <p:pic>
        <p:nvPicPr>
          <p:cNvPr id="8" name="Picture 7" descr="Shape, polygon&#10;&#10;Description automatically generated">
            <a:extLst>
              <a:ext uri="{FF2B5EF4-FFF2-40B4-BE49-F238E27FC236}">
                <a16:creationId xmlns:a16="http://schemas.microsoft.com/office/drawing/2014/main" id="{56E64804-AA02-46AA-85EB-C8EE6597C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733" y="941033"/>
            <a:ext cx="5114157" cy="564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0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818A90-1665-48BB-8625-C2FAB0E494AB}"/>
              </a:ext>
            </a:extLst>
          </p:cNvPr>
          <p:cNvSpPr/>
          <p:nvPr/>
        </p:nvSpPr>
        <p:spPr>
          <a:xfrm>
            <a:off x="11028218" y="5791199"/>
            <a:ext cx="1025237" cy="98829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33BD0-9310-420C-A1C2-52A4E0AA70B6}"/>
              </a:ext>
            </a:extLst>
          </p:cNvPr>
          <p:cNvSpPr txBox="1">
            <a:spLocks/>
          </p:cNvSpPr>
          <p:nvPr/>
        </p:nvSpPr>
        <p:spPr>
          <a:xfrm>
            <a:off x="641532" y="267044"/>
            <a:ext cx="10515600" cy="673989"/>
          </a:xfrm>
          <a:prstGeom prst="rect">
            <a:avLst/>
          </a:prstGeom>
        </p:spPr>
        <p:txBody>
          <a:bodyPr/>
          <a:lstStyle>
            <a:lvl1pPr algn="l" defTabSz="12191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US" sz="3500" dirty="0">
                <a:solidFill>
                  <a:srgbClr val="FF0000"/>
                </a:solidFill>
              </a:rPr>
              <a:t>Baseline Estimate:</a:t>
            </a:r>
            <a:endParaRPr lang="en-EG" sz="35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5E417-DD1A-BB7B-EE77-466FACAC7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80"/>
          <a:stretch/>
        </p:blipFill>
        <p:spPr>
          <a:xfrm>
            <a:off x="281878" y="1424853"/>
            <a:ext cx="10955344" cy="17119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C80382-9FE8-E3BF-C3D0-ADCE153D1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178" y="3721233"/>
            <a:ext cx="7974071" cy="9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78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3C75-9CC0-C747-9B49-3AA263E2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Are Ratings Only Enough?</a:t>
            </a:r>
            <a:endParaRPr lang="en-EG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C01C1-23BF-DC4B-A512-964BAC3A3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639" y="1690688"/>
            <a:ext cx="8556721" cy="487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5E78-18B2-F840-A97C-6F34AE1B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Contents:</a:t>
            </a:r>
            <a:endParaRPr lang="en-EG" sz="4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6A37-A4A4-FC4A-BDED-D823ABDE3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Abstract.</a:t>
            </a:r>
          </a:p>
          <a:p>
            <a:r>
              <a:rPr lang="en-US" sz="3400" dirty="0"/>
              <a:t>Introduction.</a:t>
            </a:r>
          </a:p>
          <a:p>
            <a:r>
              <a:rPr lang="en-US" sz="3400" dirty="0"/>
              <a:t>Related Work.</a:t>
            </a:r>
          </a:p>
          <a:p>
            <a:r>
              <a:rPr lang="en-US" sz="3400" dirty="0"/>
              <a:t>Methodology.</a:t>
            </a:r>
          </a:p>
          <a:p>
            <a:r>
              <a:rPr lang="en-US" sz="3400" dirty="0"/>
              <a:t>Experimental Results.</a:t>
            </a:r>
          </a:p>
          <a:p>
            <a:r>
              <a:rPr lang="en-US" sz="3400" dirty="0"/>
              <a:t>Conclusion.</a:t>
            </a:r>
          </a:p>
          <a:p>
            <a:r>
              <a:rPr lang="en-US" sz="3400" dirty="0"/>
              <a:t>Future Research Directions.</a:t>
            </a:r>
            <a:endParaRPr lang="en-EG" sz="3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23D91C-D978-1341-A3AC-CED16EE75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90"/>
          <a:stretch/>
        </p:blipFill>
        <p:spPr>
          <a:xfrm>
            <a:off x="5077156" y="1690688"/>
            <a:ext cx="6959981" cy="289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52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2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Freeform: Shape 3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3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313EF-1E6F-E046-81D7-BBA182A56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i="1" dirty="0">
                <a:solidFill>
                  <a:srgbClr val="F5CC6E"/>
                </a:solidFill>
              </a:rPr>
              <a:t>Methodology</a:t>
            </a:r>
            <a:endParaRPr lang="en-US" sz="3600" b="1" i="1" dirty="0">
              <a:solidFill>
                <a:srgbClr val="F5CC6E"/>
              </a:solidFill>
            </a:endParaRPr>
          </a:p>
        </p:txBody>
      </p:sp>
      <p:sp>
        <p:nvSpPr>
          <p:cNvPr id="37" name="Freeform: Shape 3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69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54E7A-4487-044D-9CAB-FDAE23A4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Singular Value Decomposition (SVD):</a:t>
            </a:r>
            <a:endParaRPr lang="en-EG" sz="2800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37132-364C-FF49-A3FC-F1E0444A2521}"/>
              </a:ext>
            </a:extLst>
          </p:cNvPr>
          <p:cNvSpPr txBox="1"/>
          <p:nvPr/>
        </p:nvSpPr>
        <p:spPr>
          <a:xfrm>
            <a:off x="5012527" y="1386559"/>
            <a:ext cx="344247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</a:rPr>
              <a:t>SVD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1BD1F4-7102-CA45-B709-2C1CB9C79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32"/>
          <a:stretch/>
        </p:blipFill>
        <p:spPr>
          <a:xfrm>
            <a:off x="4268993" y="2610522"/>
            <a:ext cx="7923007" cy="3214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CA66CF-1E92-DF47-A60A-7F8E009F8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34" y="2610522"/>
            <a:ext cx="3678959" cy="33398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CD4D04-E5CD-1DE3-7E92-B52FFD84D804}"/>
                  </a:ext>
                </a:extLst>
              </p14:cNvPr>
              <p14:cNvContentPartPr/>
              <p14:nvPr/>
            </p14:nvContentPartPr>
            <p14:xfrm>
              <a:off x="9622943" y="440272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CD4D04-E5CD-1DE3-7E92-B52FFD84D8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05303" y="4385080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596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55EBED-0B79-8648-AE32-0342ECE646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SVD Recommendations:</a:t>
            </a:r>
            <a:endParaRPr lang="en-EG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9C89C-90FD-E145-B22F-72637CC95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9" b="44772"/>
          <a:stretch/>
        </p:blipFill>
        <p:spPr>
          <a:xfrm>
            <a:off x="4159250" y="1584856"/>
            <a:ext cx="7266516" cy="2711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771C25-0480-0B44-B482-4EDBAB036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87" t="55357" r="37210"/>
          <a:stretch/>
        </p:blipFill>
        <p:spPr>
          <a:xfrm>
            <a:off x="2645832" y="4455584"/>
            <a:ext cx="4889501" cy="21922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2409BF-200E-6D4C-8658-7102CDEBD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92" t="52253" r="1403" b="8306"/>
          <a:stretch/>
        </p:blipFill>
        <p:spPr>
          <a:xfrm>
            <a:off x="8741833" y="4455584"/>
            <a:ext cx="2836334" cy="19367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1DC2F68-2725-48D2-8369-A069AF7FEE62}"/>
              </a:ext>
            </a:extLst>
          </p:cNvPr>
          <p:cNvSpPr/>
          <p:nvPr/>
        </p:nvSpPr>
        <p:spPr>
          <a:xfrm>
            <a:off x="4373732" y="5024464"/>
            <a:ext cx="3056878" cy="3994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31DC9-6242-8940-9951-93C0F9F95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70" y="1563687"/>
            <a:ext cx="3548947" cy="32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7F5DE5-ED2C-304A-A384-2EB6F9009D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854" y="-129645"/>
            <a:ext cx="823166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Can SVD work on this Matrix?</a:t>
            </a:r>
            <a:endParaRPr lang="en-EG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B3216-C72C-3042-A0BE-BCB1DBD5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8" y="1168145"/>
            <a:ext cx="10194324" cy="568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77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46E5-B14F-5442-8DEE-89C9B357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11" y="-5859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Fill Matrix with Zeros!</a:t>
            </a:r>
            <a:endParaRPr lang="en-EG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84CC5-EB19-B34E-AE9D-88ACD6354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5"/>
          <a:stretch/>
        </p:blipFill>
        <p:spPr>
          <a:xfrm>
            <a:off x="185183" y="1145808"/>
            <a:ext cx="10411830" cy="57121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CA0D70-9B31-9707-4220-BD85B78C10D1}"/>
                  </a:ext>
                </a:extLst>
              </p14:cNvPr>
              <p14:cNvContentPartPr/>
              <p14:nvPr/>
            </p14:nvContentPartPr>
            <p14:xfrm>
              <a:off x="4092263" y="699508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CA0D70-9B31-9707-4220-BD85B78C10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4263" y="69774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41ADE0-CA30-D6F9-1B9C-5AA7F930C5F0}"/>
                  </a:ext>
                </a:extLst>
              </p14:cNvPr>
              <p14:cNvContentPartPr/>
              <p14:nvPr/>
            </p14:nvContentPartPr>
            <p14:xfrm>
              <a:off x="5729811" y="375318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41ADE0-CA30-D6F9-1B9C-5AA7F930C5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2171" y="3735189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595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E279B4-A52A-0244-8FE5-54A3FBE868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Funk SVD:</a:t>
            </a:r>
            <a:endParaRPr lang="en-EG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BEA83-9E8C-BD49-90A9-9B0A46407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98" t="34862" b="14495"/>
          <a:stretch/>
        </p:blipFill>
        <p:spPr>
          <a:xfrm>
            <a:off x="7159624" y="3027627"/>
            <a:ext cx="3397250" cy="2998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09CED4-244B-1646-8F1D-71FD00FF0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4" r="39714" b="14577"/>
          <a:stretch/>
        </p:blipFill>
        <p:spPr>
          <a:xfrm>
            <a:off x="838200" y="1261031"/>
            <a:ext cx="5427133" cy="4586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D54CE2-3373-BA40-8328-71D74F1E5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58" r="6944"/>
          <a:stretch/>
        </p:blipFill>
        <p:spPr>
          <a:xfrm>
            <a:off x="1203325" y="6141731"/>
            <a:ext cx="9785350" cy="70228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211BE57-7220-4C88-9ECC-C80F99F916EC}"/>
              </a:ext>
            </a:extLst>
          </p:cNvPr>
          <p:cNvSpPr/>
          <p:nvPr/>
        </p:nvSpPr>
        <p:spPr>
          <a:xfrm>
            <a:off x="4598633" y="3684233"/>
            <a:ext cx="355107" cy="2574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459045-59AC-40EB-977E-3005A2873720}"/>
              </a:ext>
            </a:extLst>
          </p:cNvPr>
          <p:cNvSpPr/>
          <p:nvPr/>
        </p:nvSpPr>
        <p:spPr>
          <a:xfrm>
            <a:off x="8983463" y="3675063"/>
            <a:ext cx="355107" cy="2574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2274EB-ED43-48A6-8F73-E17A618699E9}"/>
              </a:ext>
            </a:extLst>
          </p:cNvPr>
          <p:cNvGrpSpPr/>
          <p:nvPr/>
        </p:nvGrpSpPr>
        <p:grpSpPr>
          <a:xfrm>
            <a:off x="6674630" y="1154793"/>
            <a:ext cx="3507317" cy="1660470"/>
            <a:chOff x="6674630" y="1154793"/>
            <a:chExt cx="3507317" cy="16604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EFE0DEB-A3EE-3A43-966E-139DAE418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740" t="599" r="906" b="67619"/>
            <a:stretch/>
          </p:blipFill>
          <p:spPr>
            <a:xfrm>
              <a:off x="6674630" y="1154793"/>
              <a:ext cx="3507317" cy="166047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C06A24-76DA-48B4-B92F-68C8C4F9759F}"/>
                </a:ext>
              </a:extLst>
            </p:cNvPr>
            <p:cNvSpPr/>
            <p:nvPr/>
          </p:nvSpPr>
          <p:spPr>
            <a:xfrm>
              <a:off x="8291744" y="1571348"/>
              <a:ext cx="257452" cy="319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C59FBC-614B-4285-A506-8D69FD96ABDE}"/>
                </a:ext>
              </a:extLst>
            </p:cNvPr>
            <p:cNvSpPr/>
            <p:nvPr/>
          </p:nvSpPr>
          <p:spPr>
            <a:xfrm>
              <a:off x="8893759" y="1571348"/>
              <a:ext cx="781973" cy="319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2.3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10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99EB-DBDB-D440-9E27-5A5F4D1E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User Feedback:</a:t>
            </a:r>
            <a:endParaRPr lang="en-EG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5BA32C-F724-B742-BC36-9922E086C5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405"/>
          <a:stretch/>
        </p:blipFill>
        <p:spPr>
          <a:xfrm>
            <a:off x="1000063" y="1633413"/>
            <a:ext cx="10058400" cy="3306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C5FA03-F488-3B4D-8045-EF1FF8BB1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16"/>
          <a:stretch/>
        </p:blipFill>
        <p:spPr>
          <a:xfrm>
            <a:off x="1000063" y="5436296"/>
            <a:ext cx="10058400" cy="130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C44545-5C65-4841-BBE4-2FBB3E2E70DA}"/>
              </a:ext>
            </a:extLst>
          </p:cNvPr>
          <p:cNvSpPr txBox="1">
            <a:spLocks/>
          </p:cNvSpPr>
          <p:nvPr/>
        </p:nvSpPr>
        <p:spPr>
          <a:xfrm>
            <a:off x="679450" y="-182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SVD++:</a:t>
            </a:r>
            <a:endParaRPr lang="en-EG" b="1" dirty="0">
              <a:solidFill>
                <a:srgbClr val="FF000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B7921A-0DA2-437C-BADC-8ED6346F41C8}"/>
              </a:ext>
            </a:extLst>
          </p:cNvPr>
          <p:cNvSpPr/>
          <p:nvPr/>
        </p:nvSpPr>
        <p:spPr>
          <a:xfrm>
            <a:off x="1344576" y="1104895"/>
            <a:ext cx="3755255" cy="90552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Explicit Feedback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F6DF40-E626-449A-A071-067BEB3E10F3}"/>
              </a:ext>
            </a:extLst>
          </p:cNvPr>
          <p:cNvSpPr/>
          <p:nvPr/>
        </p:nvSpPr>
        <p:spPr>
          <a:xfrm>
            <a:off x="7375861" y="1104894"/>
            <a:ext cx="3755255" cy="90552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Implicit Feedback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6BE2E63-BC0B-48F1-A3A7-10477CC0130B}"/>
              </a:ext>
            </a:extLst>
          </p:cNvPr>
          <p:cNvSpPr/>
          <p:nvPr/>
        </p:nvSpPr>
        <p:spPr>
          <a:xfrm>
            <a:off x="5639382" y="1143527"/>
            <a:ext cx="1196928" cy="90552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+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D7228CB-E605-4A44-997D-97F3636CD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708" y="5898785"/>
            <a:ext cx="5033638" cy="763971"/>
          </a:xfrm>
          <a:prstGeom prst="rect">
            <a:avLst/>
          </a:prstGeom>
          <a:ln w="41275"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1EB89-97EF-E449-8F28-2053238C0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2" y="2318525"/>
            <a:ext cx="5862608" cy="3272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20C46-1FB6-5542-BD63-389D7E033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0" y="2318524"/>
            <a:ext cx="6013283" cy="31899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B62D58-C272-D943-8139-89F0F9D4C328}"/>
              </a:ext>
            </a:extLst>
          </p:cNvPr>
          <p:cNvSpPr/>
          <p:nvPr/>
        </p:nvSpPr>
        <p:spPr>
          <a:xfrm>
            <a:off x="6964324" y="3463587"/>
            <a:ext cx="507509" cy="325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A287DF-ECE9-3442-AC35-74888126139B}"/>
              </a:ext>
            </a:extLst>
          </p:cNvPr>
          <p:cNvSpPr/>
          <p:nvPr/>
        </p:nvSpPr>
        <p:spPr>
          <a:xfrm>
            <a:off x="8072838" y="3954601"/>
            <a:ext cx="507509" cy="325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B56982D-47C2-4F4B-8927-65AA22E678C8}"/>
              </a:ext>
            </a:extLst>
          </p:cNvPr>
          <p:cNvSpPr/>
          <p:nvPr/>
        </p:nvSpPr>
        <p:spPr>
          <a:xfrm>
            <a:off x="8999733" y="3472625"/>
            <a:ext cx="507509" cy="325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162216-1974-404D-A660-D94D02C3C4F3}"/>
              </a:ext>
            </a:extLst>
          </p:cNvPr>
          <p:cNvSpPr/>
          <p:nvPr/>
        </p:nvSpPr>
        <p:spPr>
          <a:xfrm>
            <a:off x="10898560" y="3472625"/>
            <a:ext cx="507509" cy="325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1C566B-D76D-D04F-9ABC-80816354CC03}"/>
              </a:ext>
            </a:extLst>
          </p:cNvPr>
          <p:cNvSpPr/>
          <p:nvPr/>
        </p:nvSpPr>
        <p:spPr>
          <a:xfrm>
            <a:off x="8999733" y="4490561"/>
            <a:ext cx="507509" cy="325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4C9937C-22C5-A24D-AA88-D45FC4C9C38A}"/>
              </a:ext>
            </a:extLst>
          </p:cNvPr>
          <p:cNvSpPr/>
          <p:nvPr/>
        </p:nvSpPr>
        <p:spPr>
          <a:xfrm>
            <a:off x="8072837" y="4434979"/>
            <a:ext cx="507509" cy="325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ADF1D-D7D1-5D4F-BF13-8E492CAF8D74}"/>
              </a:ext>
            </a:extLst>
          </p:cNvPr>
          <p:cNvSpPr/>
          <p:nvPr/>
        </p:nvSpPr>
        <p:spPr>
          <a:xfrm>
            <a:off x="9971691" y="4919147"/>
            <a:ext cx="507509" cy="325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5A3B80D-C001-1D41-AF8B-01B087A944F8}"/>
              </a:ext>
            </a:extLst>
          </p:cNvPr>
          <p:cNvSpPr/>
          <p:nvPr/>
        </p:nvSpPr>
        <p:spPr>
          <a:xfrm>
            <a:off x="10961112" y="4919147"/>
            <a:ext cx="507509" cy="325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B18DEE9-9D9F-BC43-8824-9A3C8A781CAC}"/>
                  </a:ext>
                </a:extLst>
              </p14:cNvPr>
              <p14:cNvContentPartPr/>
              <p14:nvPr/>
            </p14:nvContentPartPr>
            <p14:xfrm>
              <a:off x="9210380" y="5778350"/>
              <a:ext cx="66960" cy="252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B18DEE9-9D9F-BC43-8824-9A3C8A781C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380" y="5715440"/>
                <a:ext cx="192600" cy="378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AF536C3-7FC5-5B47-8744-5C7C2867A7D7}"/>
                  </a:ext>
                </a:extLst>
              </p14:cNvPr>
              <p14:cNvContentPartPr/>
              <p14:nvPr/>
            </p14:nvContentPartPr>
            <p14:xfrm>
              <a:off x="8249900" y="6238790"/>
              <a:ext cx="18000" cy="1947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AF536C3-7FC5-5B47-8744-5C7C2867A7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85614" y="6175906"/>
                <a:ext cx="146204" cy="3201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9322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F98E3-F4E9-244D-A58D-F95D4608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Explicitly define latent factors:</a:t>
            </a:r>
            <a:endParaRPr lang="en-EG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247E3-404C-F64C-A8B4-913CC90C3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69" y="5733975"/>
            <a:ext cx="2497323" cy="1028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4A2E6E-479E-D747-9CF5-9F0F73318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513" y="5829203"/>
            <a:ext cx="4539932" cy="10287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A736CF-A305-BD46-8ADB-85326C5F9865}"/>
              </a:ext>
            </a:extLst>
          </p:cNvPr>
          <p:cNvCxnSpPr>
            <a:cxnSpLocks/>
          </p:cNvCxnSpPr>
          <p:nvPr/>
        </p:nvCxnSpPr>
        <p:spPr>
          <a:xfrm>
            <a:off x="5648129" y="1923238"/>
            <a:ext cx="0" cy="3105918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E602F3E-D2C9-D24A-B54A-EECA09AC7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481" y="1780842"/>
            <a:ext cx="4539931" cy="3409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0EFC9D-1AEC-7940-B01F-10F393181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796" y="5190348"/>
            <a:ext cx="1245941" cy="1648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A96763-2F1C-E849-8F93-C878F48EB4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429"/>
          <a:stretch/>
        </p:blipFill>
        <p:spPr>
          <a:xfrm>
            <a:off x="2753658" y="2701095"/>
            <a:ext cx="2251391" cy="1723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F12C39-6EE9-4C41-8130-0E15E7AECD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1105"/>
          <a:stretch/>
        </p:blipFill>
        <p:spPr>
          <a:xfrm>
            <a:off x="307662" y="2732687"/>
            <a:ext cx="2445996" cy="1392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328753-D419-2045-90EB-14AD668FEAB3}"/>
              </a:ext>
            </a:extLst>
          </p:cNvPr>
          <p:cNvSpPr txBox="1"/>
          <p:nvPr/>
        </p:nvSpPr>
        <p:spPr>
          <a:xfrm>
            <a:off x="1657654" y="1780842"/>
            <a:ext cx="2445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0000"/>
                </a:solidFill>
              </a:rPr>
              <a:t>User Factors</a:t>
            </a:r>
            <a:endParaRPr lang="en-EG" sz="28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272B0-DE56-184D-B9D7-74F3B79E73C1}"/>
              </a:ext>
            </a:extLst>
          </p:cNvPr>
          <p:cNvSpPr txBox="1"/>
          <p:nvPr/>
        </p:nvSpPr>
        <p:spPr>
          <a:xfrm>
            <a:off x="7310467" y="1331514"/>
            <a:ext cx="2445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0000"/>
                </a:solidFill>
              </a:rPr>
              <a:t>Movie Factors</a:t>
            </a:r>
            <a:endParaRPr lang="en-EG" sz="2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EB4507-E1B3-470B-90C8-A7C4F13D5CDA}"/>
              </a:ext>
            </a:extLst>
          </p:cNvPr>
          <p:cNvSpPr txBox="1"/>
          <p:nvPr/>
        </p:nvSpPr>
        <p:spPr>
          <a:xfrm>
            <a:off x="4425150" y="5360846"/>
            <a:ext cx="2445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0000"/>
                </a:solidFill>
              </a:rPr>
              <a:t>Context Factors</a:t>
            </a:r>
            <a:endParaRPr lang="en-EG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893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6330-4DED-514F-A686-3AFD2501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36" y="-899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Factorization Machines:</a:t>
            </a:r>
            <a:endParaRPr lang="en-EG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AFECCD1C-681B-B24D-A3A9-9E62ABE21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110"/>
          <a:stretch/>
        </p:blipFill>
        <p:spPr>
          <a:xfrm>
            <a:off x="1427177" y="851252"/>
            <a:ext cx="8556412" cy="3770578"/>
          </a:xfrm>
          <a:prstGeom prst="rect">
            <a:avLst/>
          </a:prstGeom>
        </p:spPr>
      </p:pic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646A6296-3C27-7D4A-8522-D15D982AB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33" y="4582892"/>
            <a:ext cx="5391150" cy="8858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654BB0-5508-8DD5-2319-E1D118290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336" y="5647179"/>
            <a:ext cx="3035006" cy="719138"/>
          </a:xfrm>
          <a:prstGeom prst="rect">
            <a:avLst/>
          </a:prstGeom>
          <a:ln w="22225">
            <a:solidFill>
              <a:schemeClr val="tx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A355A2-5A7C-7B40-58C1-1B33FDFB5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936" y="4582892"/>
            <a:ext cx="5781675" cy="8763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6006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2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3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3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313EF-1E6F-E046-81D7-BBA182A56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i="1" dirty="0">
                <a:solidFill>
                  <a:srgbClr val="F5CC6E"/>
                </a:solidFill>
              </a:rPr>
              <a:t>Introduction</a:t>
            </a:r>
            <a:endParaRPr lang="en-US" sz="3600" b="1" i="1" dirty="0">
              <a:solidFill>
                <a:srgbClr val="F5CC6E"/>
              </a:solidFill>
            </a:endParaRPr>
          </a:p>
        </p:txBody>
      </p:sp>
      <p:sp>
        <p:nvSpPr>
          <p:cNvPr id="37" name="Freeform: Shape 3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54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2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Freeform: Shape 3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3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313EF-1E6F-E046-81D7-BBA182A56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i="1" dirty="0">
                <a:solidFill>
                  <a:srgbClr val="F5CC6E"/>
                </a:solidFill>
              </a:rPr>
              <a:t>Experimental Results</a:t>
            </a:r>
          </a:p>
        </p:txBody>
      </p:sp>
      <p:sp>
        <p:nvSpPr>
          <p:cNvPr id="37" name="Freeform: Shape 3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72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F71E-B1C7-1F00-9226-D4395B647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91" y="439960"/>
            <a:ext cx="10538078" cy="64633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Dataset: Movie Lens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E1E8669-7DBD-75EB-6C09-2C256824A3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062" y="2842579"/>
            <a:ext cx="800465" cy="8004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E05CBE-6EAB-E118-93FE-51161FB4B141}"/>
              </a:ext>
            </a:extLst>
          </p:cNvPr>
          <p:cNvSpPr txBox="1"/>
          <p:nvPr/>
        </p:nvSpPr>
        <p:spPr>
          <a:xfrm>
            <a:off x="9272789" y="3714052"/>
            <a:ext cx="2372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Movies Dataset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3709235-D6AB-49F6-A346-02A654DF87C4}"/>
              </a:ext>
            </a:extLst>
          </p:cNvPr>
          <p:cNvSpPr/>
          <p:nvPr/>
        </p:nvSpPr>
        <p:spPr>
          <a:xfrm>
            <a:off x="3000162" y="1355219"/>
            <a:ext cx="1389593" cy="7459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6000 Distinct Users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28D17CC-DDF6-13E8-80F8-4ED7F451CC1F}"/>
              </a:ext>
            </a:extLst>
          </p:cNvPr>
          <p:cNvSpPr/>
          <p:nvPr/>
        </p:nvSpPr>
        <p:spPr>
          <a:xfrm>
            <a:off x="6517418" y="1358449"/>
            <a:ext cx="1389593" cy="7459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1M Movie Ratings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6C217B1-76BC-AD55-830A-AE07A7E7E536}"/>
              </a:ext>
            </a:extLst>
          </p:cNvPr>
          <p:cNvSpPr/>
          <p:nvPr/>
        </p:nvSpPr>
        <p:spPr>
          <a:xfrm>
            <a:off x="4755784" y="1357105"/>
            <a:ext cx="1389593" cy="7459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4000  Distinct Movies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AFDFD6B-C74C-92B3-B4D6-8802CFC232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52" y="5156574"/>
            <a:ext cx="800465" cy="80046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CE7893-6F57-7A0F-4A5D-223F9D2823F4}"/>
              </a:ext>
            </a:extLst>
          </p:cNvPr>
          <p:cNvSpPr txBox="1"/>
          <p:nvPr/>
        </p:nvSpPr>
        <p:spPr>
          <a:xfrm>
            <a:off x="7907011" y="5940273"/>
            <a:ext cx="2372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Ratings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499646-A038-8D2F-9641-2308AF673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865" y="4699189"/>
            <a:ext cx="3803954" cy="19686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08D0B9-CB0D-7920-44BE-72C23B1DE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705" y="2376520"/>
            <a:ext cx="6631620" cy="20978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6097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209F-6272-674D-A2FF-E1C459F6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85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Rank Based Recommendation:</a:t>
            </a:r>
            <a:endParaRPr lang="en-EG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AC223-0009-CE35-376D-7268CD720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2527496"/>
            <a:ext cx="10076155" cy="41307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45FDA6-CB2D-A7FC-2EF5-1F9C7D3A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45" y="1397414"/>
            <a:ext cx="5367678" cy="9058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F319AC-258B-AD37-3FAF-57E11922A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878" y="1281130"/>
            <a:ext cx="5571462" cy="10662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7162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209F-6272-674D-A2FF-E1C459F6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85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Knowledge Based Recommendation:</a:t>
            </a:r>
            <a:endParaRPr lang="en-EG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8941D-AC47-F441-18E2-637BF609E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23" y="1166594"/>
            <a:ext cx="7901126" cy="549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21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209F-6272-674D-A2FF-E1C459F6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69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Content-Based Recommendations:</a:t>
            </a:r>
            <a:endParaRPr lang="en-EG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E7A83FC-DED8-E88A-C4D9-B00F493671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25"/>
          <a:stretch/>
        </p:blipFill>
        <p:spPr>
          <a:xfrm>
            <a:off x="446513" y="2994825"/>
            <a:ext cx="11569211" cy="2985845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FF2B30FE-23D6-E6C8-6B32-6B62C960F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95" y="1669262"/>
            <a:ext cx="52705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05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209F-6272-674D-A2FF-E1C459F6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85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Evaluation:</a:t>
            </a:r>
            <a:endParaRPr lang="en-EG" b="1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A720728-DA0B-6B4A-A33D-C9D183F8B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62650"/>
              </p:ext>
            </p:extLst>
          </p:nvPr>
        </p:nvGraphicFramePr>
        <p:xfrm>
          <a:off x="1616682" y="1397414"/>
          <a:ext cx="8015589" cy="4240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6297">
                  <a:extLst>
                    <a:ext uri="{9D8B030D-6E8A-4147-A177-3AD203B41FA5}">
                      <a16:colId xmlns:a16="http://schemas.microsoft.com/office/drawing/2014/main" val="3839899862"/>
                    </a:ext>
                  </a:extLst>
                </a:gridCol>
                <a:gridCol w="2599292">
                  <a:extLst>
                    <a:ext uri="{9D8B030D-6E8A-4147-A177-3AD203B41FA5}">
                      <a16:colId xmlns:a16="http://schemas.microsoft.com/office/drawing/2014/main" val="3086299117"/>
                    </a:ext>
                  </a:extLst>
                </a:gridCol>
              </a:tblGrid>
              <a:tr h="43569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Model</a:t>
                      </a:r>
                      <a:endParaRPr lang="en-EG" sz="2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RMSE</a:t>
                      </a:r>
                      <a:endParaRPr lang="en-EG" sz="2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677895"/>
                  </a:ext>
                </a:extLst>
              </a:tr>
              <a:tr h="435694">
                <a:tc>
                  <a:txBody>
                    <a:bodyPr/>
                    <a:lstStyle/>
                    <a:p>
                      <a:r>
                        <a:rPr lang="en-US" dirty="0"/>
                        <a:t>Normal Predictor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1.5085</a:t>
                      </a:r>
                      <a:endParaRPr lang="en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489602"/>
                  </a:ext>
                </a:extLst>
              </a:tr>
              <a:tr h="435694">
                <a:tc>
                  <a:txBody>
                    <a:bodyPr/>
                    <a:lstStyle/>
                    <a:p>
                      <a:r>
                        <a:rPr lang="en-US" dirty="0"/>
                        <a:t>Item Based CF with Cosine Sim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1.0017</a:t>
                      </a:r>
                      <a:endParaRPr lang="en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439525"/>
                  </a:ext>
                </a:extLst>
              </a:tr>
              <a:tr h="435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Item Based with Pearson Baseline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0.9842</a:t>
                      </a:r>
                      <a:endParaRPr lang="en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631346"/>
                  </a:ext>
                </a:extLst>
              </a:tr>
              <a:tr h="435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User Based CF with Cosine Sim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0.9774</a:t>
                      </a:r>
                      <a:endParaRPr lang="en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578260"/>
                  </a:ext>
                </a:extLst>
              </a:tr>
              <a:tr h="435694">
                <a:tc>
                  <a:txBody>
                    <a:bodyPr/>
                    <a:lstStyle/>
                    <a:p>
                      <a:r>
                        <a:rPr lang="en-US" dirty="0"/>
                        <a:t>Baseline Estimate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0.9087</a:t>
                      </a:r>
                      <a:endParaRPr lang="en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036159"/>
                  </a:ext>
                </a:extLst>
              </a:tr>
              <a:tr h="401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SVD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1.1410</a:t>
                      </a:r>
                      <a:endParaRPr lang="en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619790"/>
                  </a:ext>
                </a:extLst>
              </a:tr>
              <a:tr h="401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Funk SVD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0.8797</a:t>
                      </a:r>
                      <a:endParaRPr lang="en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166001"/>
                  </a:ext>
                </a:extLst>
              </a:tr>
              <a:tr h="401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SVD++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0.8676</a:t>
                      </a:r>
                      <a:endParaRPr lang="en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30418"/>
                  </a:ext>
                </a:extLst>
              </a:tr>
              <a:tr h="401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Factorization Machine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1.2165</a:t>
                      </a:r>
                      <a:endParaRPr lang="en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051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526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209F-6272-674D-A2FF-E1C459F6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7" y="109173"/>
            <a:ext cx="1208936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Evaluation: </a:t>
            </a:r>
            <a:r>
              <a:rPr lang="en-US" sz="3600" dirty="0">
                <a:solidFill>
                  <a:srgbClr val="FF0000"/>
                </a:solidFill>
              </a:rPr>
              <a:t>SVD with zeros &amp; SVD with mean vs. Latent Factors</a:t>
            </a:r>
            <a:endParaRPr lang="en-EG" dirty="0">
              <a:solidFill>
                <a:srgbClr val="FF0000"/>
              </a:solidFill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3DACE60-8211-3567-98FF-92832EF7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18" y="1434736"/>
            <a:ext cx="5503639" cy="3935936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6968CF3-4606-6AE3-CF9B-39E017B1D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26" y="1434736"/>
            <a:ext cx="5503640" cy="39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40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209F-6272-674D-A2FF-E1C459F6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85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Evaluation: </a:t>
            </a:r>
            <a:r>
              <a:rPr lang="en-US" sz="3600" dirty="0">
                <a:solidFill>
                  <a:srgbClr val="FF0000"/>
                </a:solidFill>
              </a:rPr>
              <a:t>Funk SVD &amp; SVD++ vs. Latent Factors</a:t>
            </a:r>
            <a:endParaRPr lang="en-EG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34B7F-7096-CB9C-9EC7-78C8D0A9E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1689205"/>
            <a:ext cx="5220864" cy="3548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7CE7DA-97A4-0C82-F0E1-A4DCE21C3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31" y="1689205"/>
            <a:ext cx="5075143" cy="354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07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2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Freeform: Shape 3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3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313EF-1E6F-E046-81D7-BBA182A56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i="1" dirty="0">
                <a:solidFill>
                  <a:srgbClr val="F5CC6E"/>
                </a:solidFill>
              </a:rPr>
              <a:t>Conclusion</a:t>
            </a:r>
            <a:endParaRPr lang="en-US" sz="3600" b="1" i="1" dirty="0">
              <a:solidFill>
                <a:srgbClr val="F5CC6E"/>
              </a:solidFill>
            </a:endParaRPr>
          </a:p>
        </p:txBody>
      </p:sp>
      <p:sp>
        <p:nvSpPr>
          <p:cNvPr id="37" name="Freeform: Shape 3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34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125C9B-A6F7-7244-9DAE-B218A0B2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1" y="211618"/>
            <a:ext cx="4470108" cy="1842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21495-5B2F-3145-911F-6C5772277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47" y="4051226"/>
            <a:ext cx="3445866" cy="2704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036B0B-E032-5D46-A2A2-25ED8F36D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440" y="4379216"/>
            <a:ext cx="5079263" cy="2378205"/>
          </a:xfrm>
          <a:prstGeom prst="rect">
            <a:avLst/>
          </a:prstGeom>
        </p:spPr>
      </p:pic>
      <p:sp>
        <p:nvSpPr>
          <p:cNvPr id="2" name="Arrow: Notched Right 1">
            <a:extLst>
              <a:ext uri="{FF2B5EF4-FFF2-40B4-BE49-F238E27FC236}">
                <a16:creationId xmlns:a16="http://schemas.microsoft.com/office/drawing/2014/main" id="{371CFE77-C1E0-7C40-B24B-872C4D4BD695}"/>
              </a:ext>
            </a:extLst>
          </p:cNvPr>
          <p:cNvSpPr/>
          <p:nvPr/>
        </p:nvSpPr>
        <p:spPr>
          <a:xfrm>
            <a:off x="4211682" y="5031103"/>
            <a:ext cx="1956816" cy="969264"/>
          </a:xfrm>
          <a:prstGeom prst="notched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5" name="Arrow: Notched Right 4">
            <a:extLst>
              <a:ext uri="{FF2B5EF4-FFF2-40B4-BE49-F238E27FC236}">
                <a16:creationId xmlns:a16="http://schemas.microsoft.com/office/drawing/2014/main" id="{61BD36CB-A5F5-C646-ABD5-0503FFAA034E}"/>
              </a:ext>
            </a:extLst>
          </p:cNvPr>
          <p:cNvSpPr/>
          <p:nvPr/>
        </p:nvSpPr>
        <p:spPr>
          <a:xfrm rot="5400000">
            <a:off x="1301329" y="2716202"/>
            <a:ext cx="1956816" cy="969264"/>
          </a:xfrm>
          <a:prstGeom prst="notched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7" name="Arrow: Notched Right 6">
            <a:extLst>
              <a:ext uri="{FF2B5EF4-FFF2-40B4-BE49-F238E27FC236}">
                <a16:creationId xmlns:a16="http://schemas.microsoft.com/office/drawing/2014/main" id="{88D8BE58-1175-F64E-B23F-6366B8F94E8B}"/>
              </a:ext>
            </a:extLst>
          </p:cNvPr>
          <p:cNvSpPr/>
          <p:nvPr/>
        </p:nvSpPr>
        <p:spPr>
          <a:xfrm rot="16200000">
            <a:off x="8729610" y="3136709"/>
            <a:ext cx="1956816" cy="969264"/>
          </a:xfrm>
          <a:prstGeom prst="notched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BAE49-25E4-D248-8918-9B87AE85A96E}"/>
              </a:ext>
            </a:extLst>
          </p:cNvPr>
          <p:cNvSpPr txBox="1"/>
          <p:nvPr/>
        </p:nvSpPr>
        <p:spPr>
          <a:xfrm rot="16200000">
            <a:off x="1365337" y="295216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No assumptions</a:t>
            </a:r>
            <a:endParaRPr lang="en-E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1F8FF9-6680-1D45-BD9D-960E8AE625A1}"/>
              </a:ext>
            </a:extLst>
          </p:cNvPr>
          <p:cNvSpPr txBox="1"/>
          <p:nvPr/>
        </p:nvSpPr>
        <p:spPr>
          <a:xfrm>
            <a:off x="4636532" y="518912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Implicit</a:t>
            </a:r>
          </a:p>
          <a:p>
            <a:pPr algn="l"/>
            <a:r>
              <a:rPr lang="en-US" dirty="0"/>
              <a:t>Feedback</a:t>
            </a:r>
            <a:endParaRPr lang="en-E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9B89-DC50-E849-869B-D96EB81E5BE4}"/>
              </a:ext>
            </a:extLst>
          </p:cNvPr>
          <p:cNvSpPr txBox="1"/>
          <p:nvPr/>
        </p:nvSpPr>
        <p:spPr>
          <a:xfrm rot="16200000">
            <a:off x="8776111" y="3281859"/>
            <a:ext cx="185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Define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6C938-B76B-544C-88A9-5ED5D3DB7D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812"/>
          <a:stretch/>
        </p:blipFill>
        <p:spPr>
          <a:xfrm>
            <a:off x="6760768" y="3142"/>
            <a:ext cx="5198935" cy="270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5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17" grpId="0"/>
      <p:bldP spid="19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0A4D-D8B2-7944-A434-7DE82132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" y="8371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Recommender System?</a:t>
            </a:r>
            <a:endParaRPr lang="en-EG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8726A-A09B-2B48-85A2-51351B8A6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9" y="1409273"/>
            <a:ext cx="5688012" cy="22843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B74767-085C-C140-BEAA-1D0B8A758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506" y="3761413"/>
            <a:ext cx="6814457" cy="273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07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2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Freeform: Shape 3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3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313EF-1E6F-E046-81D7-BBA182A56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i="1" dirty="0">
                <a:solidFill>
                  <a:srgbClr val="F5CC6E"/>
                </a:solidFill>
              </a:rPr>
              <a:t>Future Research Directions</a:t>
            </a:r>
          </a:p>
        </p:txBody>
      </p:sp>
      <p:sp>
        <p:nvSpPr>
          <p:cNvPr id="37" name="Freeform: Shape 3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55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4D7F7-8B9B-0942-88B7-8E0A87DC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Feature Selection:</a:t>
            </a:r>
            <a:endParaRPr lang="en-EG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D366F-861A-9D4E-829E-6DD2852F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90688"/>
            <a:ext cx="10058400" cy="3852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F58850-BC5B-5F4B-9593-3F64F0E7C17C}"/>
              </a:ext>
            </a:extLst>
          </p:cNvPr>
          <p:cNvSpPr txBox="1"/>
          <p:nvPr/>
        </p:nvSpPr>
        <p:spPr>
          <a:xfrm>
            <a:off x="746522" y="5920696"/>
            <a:ext cx="106989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P.Agrawal</a:t>
            </a:r>
            <a:r>
              <a:rPr lang="en-US" dirty="0"/>
              <a:t> et al.: </a:t>
            </a:r>
            <a:r>
              <a:rPr lang="en-US" dirty="0" err="1"/>
              <a:t>Metaheuristic</a:t>
            </a:r>
            <a:r>
              <a:rPr lang="en-US" dirty="0"/>
              <a:t> Algorithms on Feature Selection: A Survey of One Decade of Research (2009-2019)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2299967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1FD7-A5DD-464F-B638-04B232435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3939"/>
            <a:ext cx="123825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300" b="1" dirty="0">
                <a:solidFill>
                  <a:srgbClr val="FF0000"/>
                </a:solidFill>
              </a:rPr>
              <a:t>Deep Neural Networks for YouTube Recommendations:</a:t>
            </a:r>
            <a:endParaRPr lang="en-EG" sz="43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B46B6-1D5A-9D40-B0BB-634DB0999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8438"/>
            <a:ext cx="5191366" cy="5203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B013FA-A5E1-5944-AE1C-B3FB8D674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463" y="1750219"/>
            <a:ext cx="5577363" cy="474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16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22BB8-587B-7442-8411-4D7D9819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0993"/>
            <a:ext cx="11973719" cy="15093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Graph Neural Networks for Social Recommendation:</a:t>
            </a:r>
            <a:endParaRPr lang="en-EG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B1ED2-5187-DE4B-B445-5CCC0BBB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106" y="1489075"/>
            <a:ext cx="91821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76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688E1-2827-4F26-8B24-2565786D4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 and Directions: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1B169-1C22-46C6-BEBF-57B479A561C2}"/>
              </a:ext>
            </a:extLst>
          </p:cNvPr>
          <p:cNvSpPr txBox="1"/>
          <p:nvPr/>
        </p:nvSpPr>
        <p:spPr>
          <a:xfrm>
            <a:off x="3066667" y="1164609"/>
            <a:ext cx="9008629" cy="6408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r>
              <a:rPr lang="en-US" sz="2667" b="1" dirty="0">
                <a:latin typeface="Vodafone Rg" pitchFamily="34" charset="0"/>
              </a:rPr>
              <a:t>Is RMSE the best metric for Evaluation?</a:t>
            </a:r>
            <a:endParaRPr lang="en-US" sz="1867" b="1" dirty="0">
              <a:latin typeface="Vodafone Rg" pitchFamily="34" charset="0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8AF544-BC24-4CF3-AA37-7F95022F8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815" y="2164015"/>
            <a:ext cx="6480173" cy="38003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7D02E9-234B-40F9-8796-ECF8F6F0DB78}"/>
              </a:ext>
            </a:extLst>
          </p:cNvPr>
          <p:cNvSpPr/>
          <p:nvPr/>
        </p:nvSpPr>
        <p:spPr>
          <a:xfrm>
            <a:off x="11028218" y="5791199"/>
            <a:ext cx="1025237" cy="98829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>
              <a:solidFill>
                <a:srgbClr val="34342B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28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54B4-1AA4-4548-BEE7-567F7FD1B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85" y="1063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Recommender System Importance:</a:t>
            </a:r>
            <a:endParaRPr lang="en-EG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C99B-FFA1-3649-9C9A-56800E83D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8863" y="2418593"/>
            <a:ext cx="5157787" cy="3684588"/>
          </a:xfrm>
        </p:spPr>
        <p:txBody>
          <a:bodyPr/>
          <a:lstStyle/>
          <a:p>
            <a:r>
              <a:rPr lang="en-US" dirty="0"/>
              <a:t>Loyalty and satisfaction.</a:t>
            </a:r>
          </a:p>
          <a:p>
            <a:r>
              <a:rPr lang="en-US" dirty="0"/>
              <a:t>Enhance user’s experience.</a:t>
            </a:r>
          </a:p>
          <a:p>
            <a:r>
              <a:rPr lang="en-US" dirty="0"/>
              <a:t>Develops Trust.</a:t>
            </a:r>
          </a:p>
          <a:p>
            <a:r>
              <a:rPr lang="en-US" dirty="0"/>
              <a:t>Increase sales and revenue.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0C90F6-140D-4B8A-9CB1-25B32A11D9C5}"/>
              </a:ext>
            </a:extLst>
          </p:cNvPr>
          <p:cNvGrpSpPr/>
          <p:nvPr/>
        </p:nvGrpSpPr>
        <p:grpSpPr>
          <a:xfrm>
            <a:off x="5197492" y="2052496"/>
            <a:ext cx="6847665" cy="3236298"/>
            <a:chOff x="5197492" y="2505075"/>
            <a:chExt cx="6847665" cy="32362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0CA11-2F82-354B-9DB7-2C428D98C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7492" y="2505075"/>
              <a:ext cx="6847665" cy="323629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C7D217-4719-AD45-ADE7-0C06CA3F52EB}"/>
                </a:ext>
              </a:extLst>
            </p:cNvPr>
            <p:cNvSpPr txBox="1"/>
            <p:nvPr/>
          </p:nvSpPr>
          <p:spPr>
            <a:xfrm>
              <a:off x="6685351" y="4993900"/>
              <a:ext cx="9295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anose="020F0502020204030204" pitchFamily="34" charset="0"/>
                  <a:ea typeface="+mn-ea"/>
                  <a:cs typeface="+mn-cs"/>
                </a:rPr>
                <a:t>RS</a:t>
              </a:r>
              <a:endParaRPr kumimoji="0" lang="en-EG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20F050202020403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630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91C9E-A682-314E-BEEE-42D72195D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8" y="1473936"/>
            <a:ext cx="10833174" cy="498040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6510F7B-A9A4-4D3E-AEA0-35C9A95D2C55}"/>
              </a:ext>
            </a:extLst>
          </p:cNvPr>
          <p:cNvSpPr txBox="1">
            <a:spLocks/>
          </p:cNvSpPr>
          <p:nvPr/>
        </p:nvSpPr>
        <p:spPr>
          <a:xfrm>
            <a:off x="503418" y="40365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Recommender System in Numbers:</a:t>
            </a:r>
            <a:endParaRPr kumimoji="0" lang="en-EG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2376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A84E-89F3-9D49-ABEB-8B5DC5B15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94" y="112774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Project Description – Movie Recommendation</a:t>
            </a:r>
            <a:endParaRPr lang="en-EG" b="1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DCF58D1-E22E-B924-E6DC-81B8E22EB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06" y="1233296"/>
            <a:ext cx="9639858" cy="521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53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A84E-89F3-9D49-ABEB-8B5DC5B15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378" y="118403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Project Goal:</a:t>
            </a:r>
            <a:endParaRPr lang="en-EG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AF0E9-987D-F2FD-CDB0-E14C5F9A47CD}"/>
              </a:ext>
            </a:extLst>
          </p:cNvPr>
          <p:cNvSpPr txBox="1"/>
          <p:nvPr/>
        </p:nvSpPr>
        <p:spPr>
          <a:xfrm>
            <a:off x="372862" y="1518952"/>
            <a:ext cx="106088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effectLst/>
                <a:latin typeface="+mj-lt"/>
              </a:rPr>
              <a:t>In this project our goal is to provide users with relevant movie recommendation that they will actually like and pick the best possible algorithm based on lowest RMSE.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701D9-E964-D6F2-E0B9-CF9838670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183" y="3053918"/>
            <a:ext cx="4432518" cy="36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17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2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Freeform: Shape 3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3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313EF-1E6F-E046-81D7-BBA182A56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b="1" i="1" dirty="0">
                <a:solidFill>
                  <a:srgbClr val="F5CC6E"/>
                </a:solidFill>
              </a:rPr>
              <a:t>Abstract</a:t>
            </a:r>
          </a:p>
        </p:txBody>
      </p:sp>
      <p:sp>
        <p:nvSpPr>
          <p:cNvPr id="37" name="Freeform: Shape 3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8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2E72659-1837-482D-A511-87A4C1935C44}">
  <we:reference id="wa104380121" version="2.0.0.0" store="en-US" storeType="OMEX"/>
  <we:alternateReferences>
    <we:reference id="WA104380121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351</Words>
  <Application>Microsoft Macintosh PowerPoint</Application>
  <PresentationFormat>Widescreen</PresentationFormat>
  <Paragraphs>104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Comic Sans MS</vt:lpstr>
      <vt:lpstr>Vodafone Rg</vt:lpstr>
      <vt:lpstr>Office Theme</vt:lpstr>
      <vt:lpstr>Vodafone</vt:lpstr>
      <vt:lpstr>PowerPoint Presentation</vt:lpstr>
      <vt:lpstr>Contents:</vt:lpstr>
      <vt:lpstr>Introduction</vt:lpstr>
      <vt:lpstr>What is Recommender System?</vt:lpstr>
      <vt:lpstr>Recommender System Importance:</vt:lpstr>
      <vt:lpstr>PowerPoint Presentation</vt:lpstr>
      <vt:lpstr>Project Description – Movie Recommendation</vt:lpstr>
      <vt:lpstr>Project Goal:</vt:lpstr>
      <vt:lpstr>Abstract</vt:lpstr>
      <vt:lpstr>Matrix Factorization Techniques:</vt:lpstr>
      <vt:lpstr>Related Work</vt:lpstr>
      <vt:lpstr>PowerPoint Presentation</vt:lpstr>
      <vt:lpstr>PowerPoint Presentation</vt:lpstr>
      <vt:lpstr>PowerPoint Presentation</vt:lpstr>
      <vt:lpstr>PowerPoint Presentation</vt:lpstr>
      <vt:lpstr>Collaborative Filtering: </vt:lpstr>
      <vt:lpstr>PowerPoint Presentation</vt:lpstr>
      <vt:lpstr>PowerPoint Presentation</vt:lpstr>
      <vt:lpstr>Are Ratings Only Enough?</vt:lpstr>
      <vt:lpstr>Methodology</vt:lpstr>
      <vt:lpstr>Singular Value Decomposition (SVD):</vt:lpstr>
      <vt:lpstr>SVD Recommendations:</vt:lpstr>
      <vt:lpstr>Can SVD work on this Matrix?</vt:lpstr>
      <vt:lpstr>Fill Matrix with Zeros!</vt:lpstr>
      <vt:lpstr>Funk SVD:</vt:lpstr>
      <vt:lpstr>User Feedback:</vt:lpstr>
      <vt:lpstr>PowerPoint Presentation</vt:lpstr>
      <vt:lpstr>Explicitly define latent factors:</vt:lpstr>
      <vt:lpstr>Factorization Machines:</vt:lpstr>
      <vt:lpstr>Experimental Results</vt:lpstr>
      <vt:lpstr>Dataset: Movie Lens</vt:lpstr>
      <vt:lpstr>Rank Based Recommendation:</vt:lpstr>
      <vt:lpstr>Knowledge Based Recommendation:</vt:lpstr>
      <vt:lpstr>Content-Based Recommendations:</vt:lpstr>
      <vt:lpstr>Evaluation:</vt:lpstr>
      <vt:lpstr>Evaluation: SVD with zeros &amp; SVD with mean vs. Latent Factors</vt:lpstr>
      <vt:lpstr>Evaluation: Funk SVD &amp; SVD++ vs. Latent Factors</vt:lpstr>
      <vt:lpstr>Conclusion</vt:lpstr>
      <vt:lpstr>PowerPoint Presentation</vt:lpstr>
      <vt:lpstr>Future Research Directions</vt:lpstr>
      <vt:lpstr>Feature Selection:</vt:lpstr>
      <vt:lpstr>Deep Neural Networks for YouTube Recommendations:</vt:lpstr>
      <vt:lpstr>Graph Neural Networks for Social Recommendation:</vt:lpstr>
      <vt:lpstr>Future Research and Directions: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Aisha Ahmed</dc:creator>
  <cp:lastModifiedBy>عائشه احمد محمود عشره</cp:lastModifiedBy>
  <cp:revision>92</cp:revision>
  <dcterms:created xsi:type="dcterms:W3CDTF">2021-11-30T05:03:03Z</dcterms:created>
  <dcterms:modified xsi:type="dcterms:W3CDTF">2022-09-30T19:58:15Z</dcterms:modified>
</cp:coreProperties>
</file>